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E2906-EE7B-6BFE-02D7-EA65EF0DE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DC872-91A4-3ACA-DBEC-C800445F49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16790-2561-F467-DB8E-E286EEE0B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300C3-752B-37B0-1F45-84A01A872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59E9F-58EC-1639-C6EA-7F8465055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40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827B-8448-DA16-BBA2-2B231EFB4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A604B4-088C-FA6F-A170-5BF9CCB3F9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EE8CC-20BB-0FAF-AD85-D58438BC2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91864-72D2-89A5-51BA-AF1344222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D0584-8009-B2DA-91E0-523C2BF68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772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BF0FB3-0F25-ECF6-5757-4EB0DAC5E4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7698A0-BBCC-2304-692D-24B3A8AF9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25CD4-4BD9-6FB3-25F8-088F6E5CE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432C6-DEC9-F594-7743-139393F35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352BB-3E43-0FE8-85D0-B629DB58C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83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0820E-483C-94A5-586F-FAAC6345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83A17-9A99-8FCD-F403-305E9523A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CFBE4-58F8-AC85-B0F4-870D4C640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2C042-4081-33A4-D41A-3F9143C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B6537-165A-71D4-F6E4-EC126E7B9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007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1FA80-1217-B1B1-8718-FBD49D313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84647-13FE-C20A-7664-7E0E6D20D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72925-BA2C-1886-73C5-88C4BF23F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45145-E447-CEBF-EF2B-67FA09229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08EDC-FE18-5559-407B-E9268331B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372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098A3-0994-33A6-5F92-087F87623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FE956-5045-05DF-18E5-94F9E6E868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CA1B1-88F7-0F82-A392-56B3D712AC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07F1F-18F1-D234-73F9-C4C455A5D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BCE884-7C0B-FC2C-A1BC-F5BE9F65E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CAB81-61EB-01D2-3ED2-1341EEF27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32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C1FD6-A757-B8C6-3B58-931E19C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95C6DF-17E6-098D-7062-A016C2A1C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CFBB7A-C79A-EE28-7EB9-E683B2F8F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DEB8C1-0D9B-F01F-7806-24BE826C89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483BD9-67F6-9286-E56D-AE8169236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4CFE32-CC91-39D7-2232-07C619D8F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38E3FA-EF3E-5F57-3627-CEF69DEA9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B8D276-9528-35AF-1163-003B2B813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6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61566-8DCB-D8D6-7201-332B86D8F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BEBB4F-8A3E-A921-F4FF-C2AFFD272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0FB85-1B10-EDDF-8289-1A6027E62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F6DA5-EB7F-C9CD-379C-F33D42CA0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1577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596318-5078-80FA-E883-0A6A8B4A1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1C942F-081B-0FDA-52DF-419EA9EF7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9AB3DB-E30F-0B3E-A5B1-812432917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8459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1D4C-D62E-6A11-9EDD-0D20A2011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BB144-3EA7-CFA4-690E-8095FEE35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F3CF85-835E-5AA5-80DB-22EBE64FD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A8ED5A-CE4C-877F-F0E9-C33EA793B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02DE12-6788-5F55-905C-4F5F120F2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78B1B-1925-D5DE-64AE-7FBE13D86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32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07D2C-0E8F-7B13-6090-37920880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043AEE-DED6-6C11-34E1-F9393DC6AE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E4F65-CA9C-13C6-8CAD-DD216C6CD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A1C139-711B-406B-6EF1-26EB569E0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6EC6A-1208-DC21-41A7-4F94A597E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5D6A2-C40C-396F-CA79-22506BE78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363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BDE9BB-FFA4-4B10-DA4D-609C7FA20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472E4-6903-D76D-2E39-4895FCD5C4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C6650-806C-8C4C-65CE-F20C55C836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A5415-6995-4D37-BECB-FCBAC31D7895}" type="datetimeFigureOut">
              <a:rPr lang="en-IN" smtClean="0"/>
              <a:t>10-12-2023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3E20E-2713-F20C-66E5-917202BAE1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82A66-08A0-4424-3052-685147E54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FCE8E-73B9-4040-94B5-8A81B7A8E5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4961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351970-31D1-9644-52FF-5F2A1A0D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2930"/>
            <a:ext cx="10515600" cy="1325563"/>
          </a:xfrm>
        </p:spPr>
        <p:txBody>
          <a:bodyPr/>
          <a:lstStyle/>
          <a:p>
            <a:pPr algn="ctr"/>
            <a:r>
              <a:rPr lang="en-IN" dirty="0"/>
              <a:t>SIG – 718</a:t>
            </a:r>
            <a:br>
              <a:rPr lang="en-IN" dirty="0"/>
            </a:br>
            <a:r>
              <a:rPr lang="en-IN" dirty="0"/>
              <a:t>Real World Analytics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4AB12E-4BC3-BEAC-80F4-16B775DFF799}"/>
              </a:ext>
            </a:extLst>
          </p:cNvPr>
          <p:cNvSpPr/>
          <p:nvPr/>
        </p:nvSpPr>
        <p:spPr>
          <a:xfrm>
            <a:off x="6923314" y="3643604"/>
            <a:ext cx="4114800" cy="10123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dirty="0"/>
              <a:t>Mid Term Assessment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2D13E1-8A8B-930C-1C21-36451DB6F047}"/>
              </a:ext>
            </a:extLst>
          </p:cNvPr>
          <p:cNvSpPr txBox="1"/>
          <p:nvPr/>
        </p:nvSpPr>
        <p:spPr>
          <a:xfrm>
            <a:off x="8630815" y="5187820"/>
            <a:ext cx="2407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Saurabh Dharmadhikari</a:t>
            </a:r>
          </a:p>
          <a:p>
            <a:endParaRPr lang="en-IN" dirty="0"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C0990345-E25F-56B5-BC5C-1A34E268F9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20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55"/>
    </mc:Choice>
    <mc:Fallback>
      <p:transition spd="slow" advTm="11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87E3F5-5937-E74E-923D-5F9AA77FB8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597" y="587831"/>
            <a:ext cx="7980805" cy="23087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5A5C43-4A89-2835-8E63-816229206C88}"/>
              </a:ext>
            </a:extLst>
          </p:cNvPr>
          <p:cNvSpPr txBox="1"/>
          <p:nvPr/>
        </p:nvSpPr>
        <p:spPr>
          <a:xfrm>
            <a:off x="2090057" y="3275045"/>
            <a:ext cx="8014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have now chosen 4 variables. i.e. X1, X2, X3, X5 along with Y as target variable.</a:t>
            </a:r>
          </a:p>
          <a:p>
            <a:endParaRPr lang="en-IN" dirty="0"/>
          </a:p>
          <a:p>
            <a:r>
              <a:rPr lang="en-IN" dirty="0"/>
              <a:t>We have also taken a sample of 340 entries. Which are randomly chosen.</a:t>
            </a:r>
          </a:p>
          <a:p>
            <a:endParaRPr lang="en-IN" dirty="0"/>
          </a:p>
          <a:p>
            <a:r>
              <a:rPr lang="en-IN" dirty="0"/>
              <a:t>In the above frame we can see first few entries.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312273AC-3C44-F573-5046-290270FB0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731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327"/>
    </mc:Choice>
    <mc:Fallback>
      <p:transition spd="slow" advTm="40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B677F-2893-B194-7F11-44899650B6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821" y="513184"/>
            <a:ext cx="1626881" cy="20159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9E0CB8-E04A-C0BA-3534-B38941A10949}"/>
              </a:ext>
            </a:extLst>
          </p:cNvPr>
          <p:cNvSpPr/>
          <p:nvPr/>
        </p:nvSpPr>
        <p:spPr>
          <a:xfrm>
            <a:off x="4170784" y="513185"/>
            <a:ext cx="5617028" cy="20807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We have been given a new entry and asked to find prediction.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EE8AAD-08B6-0FB7-599A-6105A80CDE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821" y="3564294"/>
            <a:ext cx="2296718" cy="221195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09DE27-510F-48D1-DFC3-60336687C97A}"/>
              </a:ext>
            </a:extLst>
          </p:cNvPr>
          <p:cNvSpPr/>
          <p:nvPr/>
        </p:nvSpPr>
        <p:spPr>
          <a:xfrm>
            <a:off x="4264090" y="3312367"/>
            <a:ext cx="5617028" cy="22113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So we scaled the new data.</a:t>
            </a:r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8ECAD71B-9518-2CBD-3911-0C7D6D5F3F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262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33"/>
    </mc:Choice>
    <mc:Fallback>
      <p:transition spd="slow" advTm="3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E5DEF7-4CF4-C0A8-F7D2-EE3E307045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100" y="575220"/>
            <a:ext cx="8129800" cy="26767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178490-0B0E-2CED-3D86-CA6CF7D12BE2}"/>
              </a:ext>
            </a:extLst>
          </p:cNvPr>
          <p:cNvSpPr txBox="1"/>
          <p:nvPr/>
        </p:nvSpPr>
        <p:spPr>
          <a:xfrm>
            <a:off x="2015412" y="3638939"/>
            <a:ext cx="81922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then made predictions according to the functions we used to build models.</a:t>
            </a:r>
          </a:p>
          <a:p>
            <a:endParaRPr lang="en-IN" dirty="0"/>
          </a:p>
          <a:p>
            <a:r>
              <a:rPr lang="en-IN" dirty="0"/>
              <a:t>We find that prediction is of about 84.</a:t>
            </a:r>
          </a:p>
          <a:p>
            <a:endParaRPr lang="en-IN" dirty="0"/>
          </a:p>
          <a:p>
            <a:r>
              <a:rPr lang="en-IN" dirty="0"/>
              <a:t>When we compare the measured value of 100 we find that it is giving us an absolute present error of : 15.70252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00C0E8F6-46FB-9B12-56BF-D2FC009952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83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34"/>
    </mc:Choice>
    <mc:Fallback>
      <p:transition spd="slow" advTm="28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4D1535A-A0C6-724E-29E4-29B9B5FB155C}"/>
              </a:ext>
            </a:extLst>
          </p:cNvPr>
          <p:cNvSpPr/>
          <p:nvPr/>
        </p:nvSpPr>
        <p:spPr>
          <a:xfrm>
            <a:off x="475861" y="307911"/>
            <a:ext cx="2967135" cy="7557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/>
              <a:t>Contents to cover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92E7E6-B9F3-2662-986F-0A6E2C4199CD}"/>
              </a:ext>
            </a:extLst>
          </p:cNvPr>
          <p:cNvSpPr txBox="1"/>
          <p:nvPr/>
        </p:nvSpPr>
        <p:spPr>
          <a:xfrm>
            <a:off x="475861" y="1352939"/>
            <a:ext cx="9647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ENB data and it’s description</a:t>
            </a:r>
          </a:p>
          <a:p>
            <a:r>
              <a:rPr lang="en-IN" dirty="0"/>
              <a:t>Data scaling using min max method</a:t>
            </a:r>
          </a:p>
          <a:p>
            <a:r>
              <a:rPr lang="en-IN" dirty="0"/>
              <a:t>Scatter plots for each variable with respect to target variable</a:t>
            </a:r>
          </a:p>
          <a:p>
            <a:r>
              <a:rPr lang="en-IN" dirty="0"/>
              <a:t>Histogram for each variable</a:t>
            </a:r>
          </a:p>
          <a:p>
            <a:r>
              <a:rPr lang="en-IN" dirty="0"/>
              <a:t>Box plots</a:t>
            </a:r>
          </a:p>
          <a:p>
            <a:r>
              <a:rPr lang="en-IN" dirty="0"/>
              <a:t>Selecting a sample from our dataset</a:t>
            </a:r>
          </a:p>
          <a:p>
            <a:r>
              <a:rPr lang="en-IN" dirty="0"/>
              <a:t>Scatter plot for selected sample</a:t>
            </a:r>
          </a:p>
          <a:p>
            <a:r>
              <a:rPr lang="en-IN" dirty="0"/>
              <a:t>Fitting functions from AggWaFit718.R</a:t>
            </a:r>
          </a:p>
          <a:p>
            <a:r>
              <a:rPr lang="en-IN" dirty="0"/>
              <a:t>New data points provided.</a:t>
            </a:r>
          </a:p>
          <a:p>
            <a:r>
              <a:rPr lang="en-IN" dirty="0"/>
              <a:t>Predictions on new data points.</a:t>
            </a:r>
          </a:p>
          <a:p>
            <a:endParaRPr lang="en-IN" dirty="0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43E74BB1-2862-2991-A507-E0CDC3D81D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051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60"/>
    </mc:Choice>
    <mc:Fallback>
      <p:transition spd="slow" advTm="45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499817-5B2A-1944-C380-54EE007E0A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453" y="843449"/>
            <a:ext cx="4182200" cy="51711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1EDEC7-43F2-224C-5BFC-5486C7FC556A}"/>
              </a:ext>
            </a:extLst>
          </p:cNvPr>
          <p:cNvSpPr txBox="1"/>
          <p:nvPr/>
        </p:nvSpPr>
        <p:spPr>
          <a:xfrm>
            <a:off x="503853" y="737118"/>
            <a:ext cx="5592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This is the data provided in ENB file extracted in R studio.</a:t>
            </a:r>
          </a:p>
          <a:p>
            <a:r>
              <a:rPr lang="en-IN" dirty="0"/>
              <a:t>We are able to view first few entries here.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F035EA-C0F5-316F-87E2-EC9B67862E90}"/>
              </a:ext>
            </a:extLst>
          </p:cNvPr>
          <p:cNvSpPr/>
          <p:nvPr/>
        </p:nvSpPr>
        <p:spPr>
          <a:xfrm>
            <a:off x="503853" y="1681357"/>
            <a:ext cx="5405535" cy="34952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Data description:</a:t>
            </a:r>
          </a:p>
          <a:p>
            <a:endParaRPr lang="en-US" dirty="0"/>
          </a:p>
          <a:p>
            <a:r>
              <a:rPr lang="en-US" dirty="0"/>
              <a:t>V1: Temperature in kitchen area, in Celsius </a:t>
            </a:r>
          </a:p>
          <a:p>
            <a:endParaRPr lang="en-US" dirty="0"/>
          </a:p>
          <a:p>
            <a:r>
              <a:rPr lang="en-US" dirty="0"/>
              <a:t>V2: Humidity in kitchen area, given as a percentage </a:t>
            </a:r>
          </a:p>
          <a:p>
            <a:endParaRPr lang="en-US" dirty="0"/>
          </a:p>
          <a:p>
            <a:r>
              <a:rPr lang="en-US" dirty="0"/>
              <a:t>V3: Temperature outside (from weather station), in Celsius </a:t>
            </a:r>
          </a:p>
          <a:p>
            <a:endParaRPr lang="en-US" dirty="0"/>
          </a:p>
          <a:p>
            <a:r>
              <a:rPr lang="en-US" dirty="0"/>
              <a:t>V4: Humidity outside (from weather station), given as a percentage X5: Visibility (from weather station), in km Y: Appliances, energy use, in </a:t>
            </a:r>
            <a:r>
              <a:rPr lang="en-US" dirty="0" err="1"/>
              <a:t>Wh</a:t>
            </a:r>
            <a:endParaRPr lang="en-IN" dirty="0"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BAC666AA-2338-079D-44E1-1B21801F4A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096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89"/>
    </mc:Choice>
    <mc:Fallback>
      <p:transition spd="slow" advTm="69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81931F-3B51-90F7-F990-61F85F6DD5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406" y="699795"/>
            <a:ext cx="9181188" cy="17821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6249E4-8237-8A50-D3A4-737B0720EB5B}"/>
              </a:ext>
            </a:extLst>
          </p:cNvPr>
          <p:cNvSpPr txBox="1"/>
          <p:nvPr/>
        </p:nvSpPr>
        <p:spPr>
          <a:xfrm>
            <a:off x="1399592" y="3429000"/>
            <a:ext cx="92093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can see a summary of our data above.</a:t>
            </a:r>
          </a:p>
          <a:p>
            <a:r>
              <a:rPr lang="en-IN" dirty="0"/>
              <a:t>Minimum value in each column.</a:t>
            </a:r>
          </a:p>
          <a:p>
            <a:r>
              <a:rPr lang="en-IN" dirty="0"/>
              <a:t>Maximum value.</a:t>
            </a:r>
          </a:p>
          <a:p>
            <a:r>
              <a:rPr lang="en-IN" dirty="0"/>
              <a:t>And each quartile values.</a:t>
            </a:r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A849B19C-2E04-63E8-A692-74AFF17520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913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24"/>
    </mc:Choice>
    <mc:Fallback>
      <p:transition spd="slow" advTm="15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EF061D-81FD-E9CA-6447-1C99377AE1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47057"/>
            <a:ext cx="5259288" cy="49638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F1180A-B1C3-98E5-0B58-218AD5C90058}"/>
              </a:ext>
            </a:extLst>
          </p:cNvPr>
          <p:cNvSpPr txBox="1"/>
          <p:nvPr/>
        </p:nvSpPr>
        <p:spPr>
          <a:xfrm>
            <a:off x="836712" y="2066644"/>
            <a:ext cx="48332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have now scaled the data. </a:t>
            </a:r>
          </a:p>
          <a:p>
            <a:endParaRPr lang="en-IN" dirty="0"/>
          </a:p>
          <a:p>
            <a:r>
              <a:rPr lang="en-IN" dirty="0"/>
              <a:t>Min = 0 and max = 1</a:t>
            </a:r>
          </a:p>
          <a:p>
            <a:endParaRPr lang="en-IN" dirty="0"/>
          </a:p>
          <a:p>
            <a:r>
              <a:rPr lang="en-IN" dirty="0"/>
              <a:t>Also changed column names from V1, V2 ,V3, V4, V5 and V6 to X1, X2, X3, X4, X5 and Y</a:t>
            </a:r>
          </a:p>
          <a:p>
            <a:endParaRPr lang="en-IN" dirty="0"/>
          </a:p>
          <a:p>
            <a:r>
              <a:rPr lang="en-IN" dirty="0"/>
              <a:t>Y is our target variable.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018F0744-389C-0921-7E3C-E6A24B7B32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65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17"/>
    </mc:Choice>
    <mc:Fallback>
      <p:transition spd="slow" advTm="37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3F4D69-953F-F48B-0120-3B22EC75B3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115" y="989046"/>
            <a:ext cx="9391770" cy="18381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A6AD5F-8575-ACC3-DF25-559E18E2CC6D}"/>
              </a:ext>
            </a:extLst>
          </p:cNvPr>
          <p:cNvSpPr txBox="1"/>
          <p:nvPr/>
        </p:nvSpPr>
        <p:spPr>
          <a:xfrm>
            <a:off x="1400115" y="3429000"/>
            <a:ext cx="7463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Above is the summary of our scaled data.</a:t>
            </a:r>
          </a:p>
          <a:p>
            <a:endParaRPr lang="en-IN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3B078E3C-83F1-AD12-8D28-11E42D34A9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757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57"/>
    </mc:Choice>
    <mc:Fallback>
      <p:transition spd="slow" advTm="9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826E8C-5868-09A8-C1F7-6FECB6E2B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354" y="1425515"/>
            <a:ext cx="6361738" cy="40069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C062F89-A68B-03E4-49F4-8AADF62E3497}"/>
              </a:ext>
            </a:extLst>
          </p:cNvPr>
          <p:cNvSpPr/>
          <p:nvPr/>
        </p:nvSpPr>
        <p:spPr>
          <a:xfrm>
            <a:off x="811908" y="1558212"/>
            <a:ext cx="4124130" cy="28644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We can see with the scatter plot on our scaled data that there is least relationship between V4 variable and Y.</a:t>
            </a:r>
          </a:p>
          <a:p>
            <a:endParaRPr lang="en-IN" dirty="0"/>
          </a:p>
          <a:p>
            <a:r>
              <a:rPr lang="en-IN" dirty="0"/>
              <a:t>Other have a positive relation.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513F9BDE-B292-B100-FFA2-FD83B69C74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902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35"/>
    </mc:Choice>
    <mc:Fallback>
      <p:transition spd="slow" advTm="43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ECDFA9-BC6E-E682-C334-81EEFD5B60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936" y="1455249"/>
            <a:ext cx="6210838" cy="394750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B882F23-076C-7EAF-9B01-D8EE23B66A2D}"/>
              </a:ext>
            </a:extLst>
          </p:cNvPr>
          <p:cNvSpPr/>
          <p:nvPr/>
        </p:nvSpPr>
        <p:spPr>
          <a:xfrm>
            <a:off x="877077" y="2141375"/>
            <a:ext cx="4002833" cy="257524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Here with help of histograms we can see that the data is some what normally distributed except for V5.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C62C9534-D12E-3ED8-2D54-10D1C2ACCC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91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37"/>
    </mc:Choice>
    <mc:Fallback>
      <p:transition spd="slow" advTm="23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9C114E-E317-8FC4-5732-0FFFA5794F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802" y="1350870"/>
            <a:ext cx="6534696" cy="415625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487CA9-10FC-74BB-8E91-B6CD89554078}"/>
              </a:ext>
            </a:extLst>
          </p:cNvPr>
          <p:cNvSpPr/>
          <p:nvPr/>
        </p:nvSpPr>
        <p:spPr>
          <a:xfrm>
            <a:off x="858416" y="2251010"/>
            <a:ext cx="3946849" cy="23559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When we observe the box plots we find that they do not have many outliers.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199BB342-1B45-9634-E4A9-4AB2F4C18E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60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80"/>
    </mc:Choice>
    <mc:Fallback>
      <p:transition spd="slow" advTm="29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420</Words>
  <Application>Microsoft Office PowerPoint</Application>
  <PresentationFormat>Widescreen</PresentationFormat>
  <Paragraphs>54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SIG – 718 Real World Analytics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 – 718 Real World Analytics</dc:title>
  <dc:creator>Saurabh Dharmadhikari</dc:creator>
  <cp:lastModifiedBy>Saurabh Dharmadhikari</cp:lastModifiedBy>
  <cp:revision>1</cp:revision>
  <dcterms:created xsi:type="dcterms:W3CDTF">2023-12-10T18:18:43Z</dcterms:created>
  <dcterms:modified xsi:type="dcterms:W3CDTF">2023-12-10T18:19:24Z</dcterms:modified>
</cp:coreProperties>
</file>

<file path=docProps/thumbnail.jpeg>
</file>